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7" r:id="rId4"/>
    <p:sldId id="258" r:id="rId5"/>
    <p:sldId id="259" r:id="rId6"/>
    <p:sldId id="262" r:id="rId7"/>
    <p:sldId id="261" r:id="rId8"/>
    <p:sldId id="266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/>
    <p:restoredTop sz="94701"/>
  </p:normalViewPr>
  <p:slideViewPr>
    <p:cSldViewPr snapToGrid="0" snapToObjects="1">
      <p:cViewPr varScale="1">
        <p:scale>
          <a:sx n="110" d="100"/>
          <a:sy n="110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50100-A70B-734A-B87B-6D57171D2B31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41285-40A9-7C44-9AF0-9E690DE8A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Values may be continuous or categorical; grids can be stacked to form interesting datasets such as RGB imagery.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41285-40A9-7C44-9AF0-9E690DE8A4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73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Values may be continuous or categorical; grids can be stacked to form interesting datasets such as RGB imagery.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41285-40A9-7C44-9AF0-9E690DE8A4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7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408C6-42D7-CD45-972F-E05419200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01567-C6AA-8F4E-B688-BEEC665C7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A02BD-4809-874C-B6FB-87B06082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8580-9DC4-7443-8F72-BCEA72AC8EF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828D9-9CA6-A547-B2C4-C011DF52E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A384F-7773-1D4B-8AC9-85FCE156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6CE0-D071-9E48-9661-826B92A5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7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2E58-36A6-684F-AB1E-F80AD302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7AD60-73D6-D443-902C-32948D601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7160A-5004-B449-8012-D7A73E13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8580-9DC4-7443-8F72-BCEA72AC8EF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02851-B214-344A-9567-9EBAD90A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9B7A3-3818-A845-B1DA-E2E8F8BC4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6CE0-D071-9E48-9661-826B92A5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41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8722E1-98D0-C84A-BC35-5B95EE2AF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3B3897-A84C-8144-9FC5-23D702216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9D1E2-B040-874B-9C3A-8AB9BB681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8580-9DC4-7443-8F72-BCEA72AC8EF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5B3CE-B426-E147-807F-A3C874D2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687DB-E27A-F74F-9481-4E4BC98AB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6CE0-D071-9E48-9661-826B92A5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28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682F-7E94-6B49-9128-318407138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3D2E-50E2-8C42-97E4-ACD3DCD3E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5D811-796C-EE49-8B0E-EA8BD59C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8580-9DC4-7443-8F72-BCEA72AC8EF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BD945-56A9-E641-BEB4-A1FCD62A2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6A981-872C-B94A-AF74-6B98417D4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6CE0-D071-9E48-9661-826B92A5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57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F944-CEDF-1043-A2E3-007B9A22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025AE-F9D0-8742-83D8-B16BBB036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2202C-2521-0A4E-980B-16038C210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8580-9DC4-7443-8F72-BCEA72AC8EF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F1ECA-8477-5D4F-BA21-5069ECDC7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CFFBF-BEA9-0D42-B846-BA6D7AB2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6CE0-D071-9E48-9661-826B92A5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64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E4354-B9B4-2C43-AB4F-AB95955B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412E4-6793-DF49-9460-5E3669E66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88643-DCDE-2841-918F-D3BFB765E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84DFE-0788-CE4B-A166-0576D86F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8580-9DC4-7443-8F72-BCEA72AC8EF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0E31F-F4D2-9942-B33D-F2728F40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F16EC-33E4-2543-83AD-EE3ACE5E1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6CE0-D071-9E48-9661-826B92A5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6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C980B-EAB6-9C47-B2EA-3382FBE34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CEBFA-1228-2143-ACE8-D1584457F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B1FE4-1861-4249-8255-0EE6E3FBA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072C58-3D9B-E940-8D3D-99DC153081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3F23E2-B61B-3F42-BC92-D41F8290C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9F2CFB-B11B-DE4F-BF05-6CE5C0975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8580-9DC4-7443-8F72-BCEA72AC8EF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08935C-B9C7-8F40-8378-CCB6F7A7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0C34BC-C2DE-7947-8613-E2E5E1743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6CE0-D071-9E48-9661-826B92A5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3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9856B-230B-B14A-B12E-EE57D3D9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35612B-00AD-0F47-B9D0-D62C344AA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8580-9DC4-7443-8F72-BCEA72AC8EF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2D81B8-F1A3-DC4E-A94D-F4FCF0228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ED6A1-8D23-A341-96E8-E9BF28B3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6CE0-D071-9E48-9661-826B92A5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CE07CA-A18F-124E-AF6B-69CAA395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8580-9DC4-7443-8F72-BCEA72AC8EF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A8E240-FDC6-CC46-A33E-944FC24D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8A111-EA92-F44B-BCCD-0811859B5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6CE0-D071-9E48-9661-826B92A5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42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2047-4091-554F-93FB-59236AF9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05EEF-AE16-4E47-959F-4289EF05E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0FB7C-36C5-334A-9778-AC59BC3DD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295E0-2D59-CE47-8752-35E91E0F0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8580-9DC4-7443-8F72-BCEA72AC8EF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C1FF4-D655-134A-890E-545F97DB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6F1ED-2F12-7C46-A965-70ACF8AEC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6CE0-D071-9E48-9661-826B92A5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16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0FB2-190B-844D-96B5-765FE5A1A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D7EE84-9D28-9945-809E-79844309D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21B25-32F5-4240-AD93-D158AB355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51296-7B1E-D847-AE30-6A0E92F8D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8580-9DC4-7443-8F72-BCEA72AC8EF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C343C-EE33-DA43-BF00-FB1123DEF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10E09-B778-2A42-A560-64954C420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6CE0-D071-9E48-9661-826B92A5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58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B617B0-E5F0-D246-AC94-14957BA4C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44CC6-6253-AE46-BA13-0DC9C5AAD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78F67-4B81-7D4D-BE83-9B294FC0F3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18580-9DC4-7443-8F72-BCEA72AC8EF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A4C7A-BF20-534C-B01C-FDCFE3BEE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A4435-63DE-9C44-B531-F643D1759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16CE0-D071-9E48-9661-826B92A5D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42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sktop.arcgis.com/en/arcmap/10.3/manage-data/geodatabases/raster-basics.ht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hyperlink" Target="https://www.neonscience.org/raster-data-r" TargetMode="Externa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ucnredlist.org/species/9760/12379823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ps.gov/yose/planyourvisit/maps.htm" TargetMode="Externa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hyperlink" Target="https://docs.qgis.org/testing/en/docs/gentle_gis_introduction/coordinate_reference_systems.html" TargetMode="External"/><Relationship Id="rId4" Type="http://schemas.openxmlformats.org/officeDocument/2006/relationships/image" Target="../media/image10.tiff"/><Relationship Id="rId9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arthdatascience.org/courses/earth-analytics/spatial-data-r/intro-to-coordinate-reference-system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FCE7A8-6ED7-444E-BCCD-767ADDD4C6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400" y="635161"/>
            <a:ext cx="9639300" cy="6222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41A2C-77FF-D341-AD83-3ACD3FB86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78732" y="92908"/>
            <a:ext cx="9144000" cy="1049337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Introduction to spatial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A94E9-A105-604C-9465-0EB8F0165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4346" y="5105400"/>
            <a:ext cx="3530600" cy="1562100"/>
          </a:xfrm>
        </p:spPr>
        <p:txBody>
          <a:bodyPr>
            <a:normAutofit/>
          </a:bodyPr>
          <a:lstStyle/>
          <a:p>
            <a:pPr algn="r"/>
            <a:r>
              <a:rPr lang="en-US" sz="3000" dirty="0">
                <a:solidFill>
                  <a:schemeClr val="bg1"/>
                </a:solidFill>
              </a:rPr>
              <a:t>Christian John, Ph.D.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</a:rPr>
              <a:t>Postdoctoral scholar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</a:rPr>
              <a:t>Burkepile lab, UCSB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C0295-E408-BA43-85B2-FB9BF788DC6D}"/>
              </a:ext>
            </a:extLst>
          </p:cNvPr>
          <p:cNvSpPr txBox="1"/>
          <p:nvPr/>
        </p:nvSpPr>
        <p:spPr>
          <a:xfrm>
            <a:off x="630524" y="6021169"/>
            <a:ext cx="2891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Copernicus Sentinel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data for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Mariposa County, 2015-2017</a:t>
            </a:r>
          </a:p>
        </p:txBody>
      </p:sp>
    </p:spTree>
    <p:extLst>
      <p:ext uri="{BB962C8B-B14F-4D97-AF65-F5344CB8AC3E}">
        <p14:creationId xmlns:p14="http://schemas.microsoft.com/office/powerpoint/2010/main" val="2102960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F5CEE-1B3F-A24C-8302-CE8C1A4E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we’ll learn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8DF7C-B37F-1847-B8A7-E327DB092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6700" cy="218049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Import spatial data into R</a:t>
            </a:r>
          </a:p>
          <a:p>
            <a:r>
              <a:rPr lang="en-US" dirty="0"/>
              <a:t>Identify components of spatial datasets</a:t>
            </a:r>
          </a:p>
          <a:p>
            <a:r>
              <a:rPr lang="en-US" dirty="0"/>
              <a:t>Perform basic operations with raster and vector data</a:t>
            </a:r>
          </a:p>
          <a:p>
            <a:r>
              <a:rPr lang="en-US" dirty="0"/>
              <a:t>Visualize spatial data</a:t>
            </a:r>
          </a:p>
        </p:txBody>
      </p:sp>
    </p:spTree>
    <p:extLst>
      <p:ext uri="{BB962C8B-B14F-4D97-AF65-F5344CB8AC3E}">
        <p14:creationId xmlns:p14="http://schemas.microsoft.com/office/powerpoint/2010/main" val="187026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F672-D9FF-D946-B58E-CE020598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81"/>
            <a:ext cx="10515600" cy="132556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raster data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12CFF-E884-5140-A342-0CA44B7F8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75"/>
            <a:ext cx="10515600" cy="4351338"/>
          </a:xfrm>
        </p:spPr>
        <p:txBody>
          <a:bodyPr/>
          <a:lstStyle/>
          <a:p>
            <a:r>
              <a:rPr lang="en-US" dirty="0"/>
              <a:t>A grid of values.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8CA5516-651A-C14B-ADDD-E37930914733}"/>
              </a:ext>
            </a:extLst>
          </p:cNvPr>
          <p:cNvGrpSpPr/>
          <p:nvPr/>
        </p:nvGrpSpPr>
        <p:grpSpPr>
          <a:xfrm>
            <a:off x="3313648" y="2114549"/>
            <a:ext cx="5564704" cy="3587163"/>
            <a:chOff x="3313648" y="2114549"/>
            <a:chExt cx="5564704" cy="35871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9DF9BE-A4AE-DF41-AC7A-08B72581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648" y="2114549"/>
              <a:ext cx="5564704" cy="347286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D52263-E685-884F-809B-9AA79441DFD6}"/>
                </a:ext>
              </a:extLst>
            </p:cNvPr>
            <p:cNvSpPr txBox="1"/>
            <p:nvPr/>
          </p:nvSpPr>
          <p:spPr>
            <a:xfrm>
              <a:off x="7434559" y="5424713"/>
              <a:ext cx="14437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4"/>
                </a:rPr>
                <a:t>ArcGIS Raster Basics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23606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F672-D9FF-D946-B58E-CE020598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81"/>
            <a:ext cx="10515600" cy="132556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raster data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12CFF-E884-5140-A342-0CA44B7F8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75"/>
            <a:ext cx="10515600" cy="4351338"/>
          </a:xfrm>
        </p:spPr>
        <p:txBody>
          <a:bodyPr/>
          <a:lstStyle/>
          <a:p>
            <a:r>
              <a:rPr lang="en-US" dirty="0"/>
              <a:t>A grid of values.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A7F6A-B908-3345-8186-D9F193AD16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3618" y="3999389"/>
            <a:ext cx="3657603" cy="246834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67A4630-FB84-7049-90FF-F9386CA3B687}"/>
              </a:ext>
            </a:extLst>
          </p:cNvPr>
          <p:cNvGrpSpPr/>
          <p:nvPr/>
        </p:nvGrpSpPr>
        <p:grpSpPr>
          <a:xfrm>
            <a:off x="6262205" y="365125"/>
            <a:ext cx="4572000" cy="3264932"/>
            <a:chOff x="6360695" y="2386691"/>
            <a:chExt cx="4572000" cy="32649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EBC96-7A58-2144-8AFC-39DAD5B8F6DB}"/>
                </a:ext>
              </a:extLst>
            </p:cNvPr>
            <p:cNvSpPr txBox="1"/>
            <p:nvPr/>
          </p:nvSpPr>
          <p:spPr>
            <a:xfrm>
              <a:off x="7269074" y="2386691"/>
              <a:ext cx="2755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National land cover dataset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8673588-CE5C-3C4D-8BCC-355D0EC28EDE}"/>
                </a:ext>
              </a:extLst>
            </p:cNvPr>
            <p:cNvGrpSpPr/>
            <p:nvPr/>
          </p:nvGrpSpPr>
          <p:grpSpPr>
            <a:xfrm>
              <a:off x="6360695" y="2756023"/>
              <a:ext cx="4572000" cy="2895600"/>
              <a:chOff x="6360695" y="2756023"/>
              <a:chExt cx="4572000" cy="289560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5A5135F-7ED9-6243-A016-218BE73DC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0695" y="2756023"/>
                <a:ext cx="4572000" cy="28956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902D1A-ED8B-2343-BA93-1A8F697DA695}"/>
                  </a:ext>
                </a:extLst>
              </p:cNvPr>
              <p:cNvSpPr txBox="1"/>
              <p:nvPr/>
            </p:nvSpPr>
            <p:spPr>
              <a:xfrm>
                <a:off x="7299692" y="4879456"/>
                <a:ext cx="5589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hlinkClick r:id="rId5"/>
                  </a:rPr>
                  <a:t>NEON</a:t>
                </a:r>
                <a:endParaRPr lang="en-US" sz="1200" dirty="0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F792C-4A0C-B04D-BEA9-58A5E00DAAA5}"/>
              </a:ext>
            </a:extLst>
          </p:cNvPr>
          <p:cNvGrpSpPr/>
          <p:nvPr/>
        </p:nvGrpSpPr>
        <p:grpSpPr>
          <a:xfrm>
            <a:off x="1359567" y="2230967"/>
            <a:ext cx="4383044" cy="4326244"/>
            <a:chOff x="950493" y="2531756"/>
            <a:chExt cx="4383044" cy="432624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81A9994-DF61-6145-8870-2213F6A88C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0493" y="2815387"/>
              <a:ext cx="4383044" cy="404261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207C94-EAB4-FA4A-871F-DB09C998E743}"/>
                </a:ext>
              </a:extLst>
            </p:cNvPr>
            <p:cNvSpPr txBox="1"/>
            <p:nvPr/>
          </p:nvSpPr>
          <p:spPr>
            <a:xfrm>
              <a:off x="1390477" y="2531756"/>
              <a:ext cx="3503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Elevation of Yosemite National Park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665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DD98-A614-F540-B5EB-4FD49B23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as opposed to </a:t>
            </a:r>
            <a:r>
              <a:rPr lang="en-US" b="1" dirty="0"/>
              <a:t>vector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8D684-3153-794D-AE68-D46AEAEBB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2421" cy="640849"/>
          </a:xfrm>
        </p:spPr>
        <p:txBody>
          <a:bodyPr/>
          <a:lstStyle/>
          <a:p>
            <a:r>
              <a:rPr lang="en-US" dirty="0"/>
              <a:t>Points, lines, and polygons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41E0E6-86B5-1645-964E-714DF8CF36D9}"/>
              </a:ext>
            </a:extLst>
          </p:cNvPr>
          <p:cNvGrpSpPr/>
          <p:nvPr/>
        </p:nvGrpSpPr>
        <p:grpSpPr>
          <a:xfrm>
            <a:off x="5960703" y="2601411"/>
            <a:ext cx="5092307" cy="3378284"/>
            <a:chOff x="5960703" y="2601411"/>
            <a:chExt cx="5092307" cy="33782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2729F0-0EC3-D944-8FEF-7CB425792D7E}"/>
                </a:ext>
              </a:extLst>
            </p:cNvPr>
            <p:cNvSpPr txBox="1"/>
            <p:nvPr/>
          </p:nvSpPr>
          <p:spPr>
            <a:xfrm>
              <a:off x="7038475" y="2601411"/>
              <a:ext cx="297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Geographic range of Sun Bear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7AA89B-D3B5-7845-A3F1-2A3D9AF5B374}"/>
                </a:ext>
              </a:extLst>
            </p:cNvPr>
            <p:cNvGrpSpPr/>
            <p:nvPr/>
          </p:nvGrpSpPr>
          <p:grpSpPr>
            <a:xfrm>
              <a:off x="5960703" y="3137164"/>
              <a:ext cx="5092307" cy="2842531"/>
              <a:chOff x="6268453" y="3137164"/>
              <a:chExt cx="4784558" cy="267074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BC30601-E630-284C-9AB1-1E9CF28CE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68453" y="3137164"/>
                <a:ext cx="4784558" cy="2670745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DE0C2F-669F-4F48-B896-C9CFA46D3991}"/>
                  </a:ext>
                </a:extLst>
              </p:cNvPr>
              <p:cNvSpPr txBox="1"/>
              <p:nvPr/>
            </p:nvSpPr>
            <p:spPr>
              <a:xfrm>
                <a:off x="6268453" y="5530910"/>
                <a:ext cx="5036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hlinkClick r:id="rId3"/>
                  </a:rPr>
                  <a:t>IUCN</a:t>
                </a:r>
                <a:endParaRPr lang="en-US" dirty="0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154528-DE8B-8D4D-906F-02D19B289431}"/>
              </a:ext>
            </a:extLst>
          </p:cNvPr>
          <p:cNvGrpSpPr/>
          <p:nvPr/>
        </p:nvGrpSpPr>
        <p:grpSpPr>
          <a:xfrm>
            <a:off x="1864895" y="2601411"/>
            <a:ext cx="3131012" cy="3870405"/>
            <a:chOff x="1864895" y="2601411"/>
            <a:chExt cx="3131012" cy="387040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EC1338-4D2C-ED40-A9BB-FD0CC266A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4895" y="2601411"/>
              <a:ext cx="3131012" cy="387040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B73A91-A9E6-0B4C-A91B-1F8DC3926B69}"/>
                </a:ext>
              </a:extLst>
            </p:cNvPr>
            <p:cNvSpPr txBox="1"/>
            <p:nvPr/>
          </p:nvSpPr>
          <p:spPr>
            <a:xfrm>
              <a:off x="4223084" y="6075947"/>
              <a:ext cx="6399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5"/>
                </a:rPr>
                <a:t>US NPS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8074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F114-A06A-EA45-8207-2EC070FCE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reference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D2835-1759-3142-8DF3-F6DC7A50B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79312"/>
          </a:xfrm>
        </p:spPr>
        <p:txBody>
          <a:bodyPr/>
          <a:lstStyle/>
          <a:p>
            <a:r>
              <a:rPr lang="en-US" dirty="0"/>
              <a:t>Mathematical “flattening” of earth’s surface to 2 dimensions</a:t>
            </a:r>
          </a:p>
          <a:p>
            <a:r>
              <a:rPr lang="en-US" dirty="0"/>
              <a:t>Many ways to do this!</a:t>
            </a:r>
          </a:p>
          <a:p>
            <a:r>
              <a:rPr lang="en-US" dirty="0"/>
              <a:t>Pros and cons to every way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C135E0-A9A3-E641-A0A2-1C108FBB8C84}"/>
              </a:ext>
            </a:extLst>
          </p:cNvPr>
          <p:cNvGrpSpPr/>
          <p:nvPr/>
        </p:nvGrpSpPr>
        <p:grpSpPr>
          <a:xfrm>
            <a:off x="1464458" y="3775306"/>
            <a:ext cx="2600160" cy="2413000"/>
            <a:chOff x="1348874" y="3429577"/>
            <a:chExt cx="2600160" cy="2413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4D59325-CE3E-0D46-9721-CD72804B1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9034" y="3429577"/>
              <a:ext cx="2540000" cy="2413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3FD1FD-B0ED-F24B-B89C-3FE8AEF39515}"/>
                </a:ext>
              </a:extLst>
            </p:cNvPr>
            <p:cNvSpPr txBox="1"/>
            <p:nvPr/>
          </p:nvSpPr>
          <p:spPr>
            <a:xfrm>
              <a:off x="1348874" y="5565578"/>
              <a:ext cx="825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wikimedia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0A2D4C-8D09-1B47-A09F-33A62184E6BB}"/>
              </a:ext>
            </a:extLst>
          </p:cNvPr>
          <p:cNvGrpSpPr/>
          <p:nvPr/>
        </p:nvGrpSpPr>
        <p:grpSpPr>
          <a:xfrm>
            <a:off x="5414211" y="2804822"/>
            <a:ext cx="6436894" cy="3753853"/>
            <a:chOff x="5137485" y="2792790"/>
            <a:chExt cx="6436894" cy="375385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0C6C3C9-7730-1F45-BE7A-F50BB4EB4CA6}"/>
                </a:ext>
              </a:extLst>
            </p:cNvPr>
            <p:cNvGrpSpPr/>
            <p:nvPr/>
          </p:nvGrpSpPr>
          <p:grpSpPr>
            <a:xfrm>
              <a:off x="5349719" y="2995745"/>
              <a:ext cx="6064241" cy="3389264"/>
              <a:chOff x="3751521" y="2505018"/>
              <a:chExt cx="6064241" cy="338926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1925218-104C-BA45-94B7-16A5CC3FFC0C}"/>
                  </a:ext>
                </a:extLst>
              </p:cNvPr>
              <p:cNvGrpSpPr/>
              <p:nvPr/>
            </p:nvGrpSpPr>
            <p:grpSpPr>
              <a:xfrm>
                <a:off x="7967798" y="2505018"/>
                <a:ext cx="1847964" cy="3389264"/>
                <a:chOff x="7967798" y="2505018"/>
                <a:chExt cx="1847964" cy="3389264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B1CC8D47-BE4B-C44E-8E79-03858A4F52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67798" y="2505018"/>
                  <a:ext cx="1847964" cy="1847964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43CB2398-995A-A141-8B10-0BDCD300CD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46024" y="4785080"/>
                  <a:ext cx="1769738" cy="1109202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FFA04F5-A771-F948-BC06-64FDB48B9107}"/>
                  </a:ext>
                </a:extLst>
              </p:cNvPr>
              <p:cNvGrpSpPr/>
              <p:nvPr/>
            </p:nvGrpSpPr>
            <p:grpSpPr>
              <a:xfrm>
                <a:off x="3751521" y="2505018"/>
                <a:ext cx="2178184" cy="3389264"/>
                <a:chOff x="10013815" y="2505018"/>
                <a:chExt cx="2178184" cy="3389264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513A2CB9-4722-F146-B6E9-F64C2D077F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13815" y="4785080"/>
                  <a:ext cx="2178184" cy="1109202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2F3539DF-6BE0-DE4B-ADC3-166CF21C55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13815" y="2505018"/>
                  <a:ext cx="2178184" cy="1847964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595FC57-8E74-C744-9480-CCE737DC5C4F}"/>
                  </a:ext>
                </a:extLst>
              </p:cNvPr>
              <p:cNvGrpSpPr/>
              <p:nvPr/>
            </p:nvGrpSpPr>
            <p:grpSpPr>
              <a:xfrm>
                <a:off x="6028731" y="2505018"/>
                <a:ext cx="1918267" cy="3389264"/>
                <a:chOff x="6028731" y="2505018"/>
                <a:chExt cx="1918267" cy="3389264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D5DC970-F14C-E44E-B127-AA8FB95903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8731" y="4785080"/>
                  <a:ext cx="1918267" cy="1109202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B9F613EB-3334-AE47-9A14-FE3431ADBA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63882" y="2505018"/>
                  <a:ext cx="1847964" cy="1847964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06A8E0-23AA-C24B-8855-7960E5DFE812}"/>
                </a:ext>
              </a:extLst>
            </p:cNvPr>
            <p:cNvSpPr/>
            <p:nvPr/>
          </p:nvSpPr>
          <p:spPr>
            <a:xfrm>
              <a:off x="5137485" y="2792790"/>
              <a:ext cx="6436894" cy="375385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53CF238-4D9E-1646-A6B9-1C8F2F11EAD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5537" y="3018390"/>
            <a:ext cx="4443699" cy="3408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70B034-63C8-7F4A-AF80-CB7368550247}"/>
              </a:ext>
            </a:extLst>
          </p:cNvPr>
          <p:cNvSpPr txBox="1"/>
          <p:nvPr/>
        </p:nvSpPr>
        <p:spPr>
          <a:xfrm>
            <a:off x="11324336" y="6285080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0"/>
              </a:rPr>
              <a:t>QGIS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16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F114-A06A-EA45-8207-2EC070FCE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reference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D2835-1759-3142-8DF3-F6DC7A50B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79312"/>
          </a:xfrm>
        </p:spPr>
        <p:txBody>
          <a:bodyPr/>
          <a:lstStyle/>
          <a:p>
            <a:r>
              <a:rPr lang="en-US" dirty="0"/>
              <a:t>Mathematical “flattening” of earth’s surface to 2 dimensions</a:t>
            </a:r>
          </a:p>
          <a:p>
            <a:r>
              <a:rPr lang="en-US" dirty="0"/>
              <a:t>Many ways to do this!</a:t>
            </a:r>
          </a:p>
          <a:p>
            <a:r>
              <a:rPr lang="en-US" dirty="0"/>
              <a:t>Pros and cons to every way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C135E0-A9A3-E641-A0A2-1C108FBB8C84}"/>
              </a:ext>
            </a:extLst>
          </p:cNvPr>
          <p:cNvGrpSpPr/>
          <p:nvPr/>
        </p:nvGrpSpPr>
        <p:grpSpPr>
          <a:xfrm>
            <a:off x="1464458" y="3775306"/>
            <a:ext cx="2600160" cy="2413000"/>
            <a:chOff x="1348874" y="3429577"/>
            <a:chExt cx="2600160" cy="2413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4D59325-CE3E-0D46-9721-CD72804B1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9034" y="3429577"/>
              <a:ext cx="2540000" cy="2413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3FD1FD-B0ED-F24B-B89C-3FE8AEF39515}"/>
                </a:ext>
              </a:extLst>
            </p:cNvPr>
            <p:cNvSpPr txBox="1"/>
            <p:nvPr/>
          </p:nvSpPr>
          <p:spPr>
            <a:xfrm>
              <a:off x="1348874" y="5565578"/>
              <a:ext cx="825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wikimedia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BA384F-9517-7743-A3CC-7EBB347D00E4}"/>
              </a:ext>
            </a:extLst>
          </p:cNvPr>
          <p:cNvGrpSpPr/>
          <p:nvPr/>
        </p:nvGrpSpPr>
        <p:grpSpPr>
          <a:xfrm>
            <a:off x="5414211" y="2804822"/>
            <a:ext cx="6517103" cy="3789949"/>
            <a:chOff x="5414211" y="2804822"/>
            <a:chExt cx="6517103" cy="37899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90A2D4C-8D09-1B47-A09F-33A62184E6BB}"/>
                </a:ext>
              </a:extLst>
            </p:cNvPr>
            <p:cNvGrpSpPr/>
            <p:nvPr/>
          </p:nvGrpSpPr>
          <p:grpSpPr>
            <a:xfrm>
              <a:off x="5414211" y="2804822"/>
              <a:ext cx="6436894" cy="3753853"/>
              <a:chOff x="5137485" y="2792790"/>
              <a:chExt cx="6436894" cy="375385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F06A8E0-23AA-C24B-8855-7960E5DFE812}"/>
                  </a:ext>
                </a:extLst>
              </p:cNvPr>
              <p:cNvSpPr/>
              <p:nvPr/>
            </p:nvSpPr>
            <p:spPr>
              <a:xfrm>
                <a:off x="5137485" y="2792790"/>
                <a:ext cx="6436894" cy="375385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0C6C3C9-7730-1F45-BE7A-F50BB4EB4CA6}"/>
                  </a:ext>
                </a:extLst>
              </p:cNvPr>
              <p:cNvGrpSpPr/>
              <p:nvPr/>
            </p:nvGrpSpPr>
            <p:grpSpPr>
              <a:xfrm>
                <a:off x="5349719" y="2995745"/>
                <a:ext cx="6064241" cy="3389264"/>
                <a:chOff x="3751521" y="2505018"/>
                <a:chExt cx="6064241" cy="3389264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1925218-104C-BA45-94B7-16A5CC3FFC0C}"/>
                    </a:ext>
                  </a:extLst>
                </p:cNvPr>
                <p:cNvGrpSpPr/>
                <p:nvPr/>
              </p:nvGrpSpPr>
              <p:grpSpPr>
                <a:xfrm>
                  <a:off x="7967798" y="2505018"/>
                  <a:ext cx="1847964" cy="3389264"/>
                  <a:chOff x="7967798" y="2505018"/>
                  <a:chExt cx="1847964" cy="3389264"/>
                </a:xfrm>
              </p:grpSpPr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B1CC8D47-BE4B-C44E-8E79-03858A4F52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67798" y="2505018"/>
                    <a:ext cx="1847964" cy="1847964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43CB2398-995A-A141-8B10-0BDCD300CD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46024" y="4785080"/>
                    <a:ext cx="1769738" cy="110920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FFA04F5-A771-F948-BC06-64FDB48B9107}"/>
                    </a:ext>
                  </a:extLst>
                </p:cNvPr>
                <p:cNvGrpSpPr/>
                <p:nvPr/>
              </p:nvGrpSpPr>
              <p:grpSpPr>
                <a:xfrm>
                  <a:off x="3751521" y="2505018"/>
                  <a:ext cx="2178184" cy="3389264"/>
                  <a:chOff x="10013815" y="2505018"/>
                  <a:chExt cx="2178184" cy="3389264"/>
                </a:xfrm>
              </p:grpSpPr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513A2CB9-4722-F146-B6E9-F64C2D077F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13815" y="4785080"/>
                    <a:ext cx="2178184" cy="1109202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2F3539DF-6BE0-DE4B-ADC3-166CF21C55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13815" y="2505018"/>
                    <a:ext cx="2178184" cy="184796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8595FC57-8E74-C744-9480-CCE737DC5C4F}"/>
                    </a:ext>
                  </a:extLst>
                </p:cNvPr>
                <p:cNvGrpSpPr/>
                <p:nvPr/>
              </p:nvGrpSpPr>
              <p:grpSpPr>
                <a:xfrm>
                  <a:off x="6028731" y="2505018"/>
                  <a:ext cx="1918267" cy="3389264"/>
                  <a:chOff x="6028731" y="2505018"/>
                  <a:chExt cx="1918267" cy="3389264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9D5DC970-F14C-E44E-B127-AA8FB95903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8731" y="4785080"/>
                    <a:ext cx="1918267" cy="1109202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B9F613EB-3334-AE47-9A14-FE3431ADBA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63882" y="2505018"/>
                    <a:ext cx="1847964" cy="1847964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B9BAA5-17F5-4C4A-83BA-E663DF03A089}"/>
                </a:ext>
              </a:extLst>
            </p:cNvPr>
            <p:cNvSpPr txBox="1"/>
            <p:nvPr/>
          </p:nvSpPr>
          <p:spPr>
            <a:xfrm>
              <a:off x="11148727" y="6317772"/>
              <a:ext cx="782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wikipedia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7691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Oval 89">
            <a:extLst>
              <a:ext uri="{FF2B5EF4-FFF2-40B4-BE49-F238E27FC236}">
                <a16:creationId xmlns:a16="http://schemas.microsoft.com/office/drawing/2014/main" id="{82B04D66-665A-E84C-A7E6-E52580A54065}"/>
              </a:ext>
            </a:extLst>
          </p:cNvPr>
          <p:cNvSpPr/>
          <p:nvPr/>
        </p:nvSpPr>
        <p:spPr>
          <a:xfrm rot="19108326">
            <a:off x="3418935" y="2924808"/>
            <a:ext cx="4024659" cy="285201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84A7D03-C8C6-A44C-89B0-7508701705F1}"/>
              </a:ext>
            </a:extLst>
          </p:cNvPr>
          <p:cNvGrpSpPr/>
          <p:nvPr/>
        </p:nvGrpSpPr>
        <p:grpSpPr>
          <a:xfrm>
            <a:off x="3795902" y="2750132"/>
            <a:ext cx="2615140" cy="2559164"/>
            <a:chOff x="3016183" y="2330950"/>
            <a:chExt cx="2615140" cy="255916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0349A95-D195-E245-B0D7-12F26EEBDB91}"/>
                </a:ext>
              </a:extLst>
            </p:cNvPr>
            <p:cNvGrpSpPr/>
            <p:nvPr/>
          </p:nvGrpSpPr>
          <p:grpSpPr>
            <a:xfrm>
              <a:off x="3016183" y="2330950"/>
              <a:ext cx="2615140" cy="2559164"/>
              <a:chOff x="6893340" y="2247545"/>
              <a:chExt cx="3344869" cy="327327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69623C7-8FD5-B34F-85B4-4409DDC55B38}"/>
                  </a:ext>
                </a:extLst>
              </p:cNvPr>
              <p:cNvGrpSpPr/>
              <p:nvPr/>
            </p:nvGrpSpPr>
            <p:grpSpPr>
              <a:xfrm>
                <a:off x="9702670" y="2247545"/>
                <a:ext cx="535539" cy="2761438"/>
                <a:chOff x="9702670" y="2247545"/>
                <a:chExt cx="535539" cy="2761438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5DCEB2B-123E-064C-8458-F89A4DEBDEAC}"/>
                    </a:ext>
                  </a:extLst>
                </p:cNvPr>
                <p:cNvSpPr txBox="1"/>
                <p:nvPr/>
              </p:nvSpPr>
              <p:spPr>
                <a:xfrm>
                  <a:off x="9702670" y="3392069"/>
                  <a:ext cx="535539" cy="4723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17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9DAA287C-7D7E-7B4D-BCC3-AC6BB715A498}"/>
                    </a:ext>
                  </a:extLst>
                </p:cNvPr>
                <p:cNvCxnSpPr>
                  <a:cxnSpLocks/>
                  <a:stCxn id="7" idx="0"/>
                </p:cNvCxnSpPr>
                <p:nvPr/>
              </p:nvCxnSpPr>
              <p:spPr>
                <a:xfrm flipV="1">
                  <a:off x="9970440" y="2247545"/>
                  <a:ext cx="0" cy="1144524"/>
                </a:xfrm>
                <a:prstGeom prst="line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6B85745C-060B-2842-B116-63A8767D5888}"/>
                    </a:ext>
                  </a:extLst>
                </p:cNvPr>
                <p:cNvCxnSpPr>
                  <a:cxnSpLocks/>
                  <a:endCxn id="7" idx="2"/>
                </p:cNvCxnSpPr>
                <p:nvPr/>
              </p:nvCxnSpPr>
              <p:spPr>
                <a:xfrm flipV="1">
                  <a:off x="9970440" y="3864461"/>
                  <a:ext cx="0" cy="1144522"/>
                </a:xfrm>
                <a:prstGeom prst="line">
                  <a:avLst/>
                </a:prstGeom>
                <a:ln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649673F-33C1-F643-BAC1-3430B0433806}"/>
                  </a:ext>
                </a:extLst>
              </p:cNvPr>
              <p:cNvGrpSpPr/>
              <p:nvPr/>
            </p:nvGrpSpPr>
            <p:grpSpPr>
              <a:xfrm>
                <a:off x="6893340" y="5048428"/>
                <a:ext cx="2796326" cy="472391"/>
                <a:chOff x="6893340" y="5048428"/>
                <a:chExt cx="2796326" cy="472391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63CAB74-1F9C-C846-A4DE-E17020C636BB}"/>
                    </a:ext>
                  </a:extLst>
                </p:cNvPr>
                <p:cNvSpPr txBox="1"/>
                <p:nvPr/>
              </p:nvSpPr>
              <p:spPr>
                <a:xfrm>
                  <a:off x="8046966" y="5048428"/>
                  <a:ext cx="535539" cy="4723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17</a:t>
                  </a:r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6C861CA9-1456-9241-902C-1AFD17E58250}"/>
                    </a:ext>
                  </a:extLst>
                </p:cNvPr>
                <p:cNvCxnSpPr>
                  <a:cxnSpLocks/>
                  <a:stCxn id="6" idx="3"/>
                </p:cNvCxnSpPr>
                <p:nvPr/>
              </p:nvCxnSpPr>
              <p:spPr>
                <a:xfrm>
                  <a:off x="8582504" y="5284621"/>
                  <a:ext cx="1107162" cy="0"/>
                </a:xfrm>
                <a:prstGeom prst="line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0F8E2814-9E05-1D4D-8DBD-0423A6E7A9D3}"/>
                    </a:ext>
                  </a:extLst>
                </p:cNvPr>
                <p:cNvCxnSpPr>
                  <a:cxnSpLocks/>
                  <a:stCxn id="6" idx="1"/>
                </p:cNvCxnSpPr>
                <p:nvPr/>
              </p:nvCxnSpPr>
              <p:spPr>
                <a:xfrm flipH="1">
                  <a:off x="6893340" y="5284620"/>
                  <a:ext cx="1153627" cy="0"/>
                </a:xfrm>
                <a:prstGeom prst="line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ACD714E-4410-8D42-8582-860D19319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6349" y="2349215"/>
              <a:ext cx="2140727" cy="2140727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F9AD9EBF-2555-3645-9F29-8FCD68D90379}"/>
              </a:ext>
            </a:extLst>
          </p:cNvPr>
          <p:cNvSpPr txBox="1"/>
          <p:nvPr/>
        </p:nvSpPr>
        <p:spPr>
          <a:xfrm>
            <a:off x="6411042" y="5388887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Dimensions</a:t>
            </a:r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E5218209-5F8D-CB4A-8F84-ABDB52D8ECB2}"/>
              </a:ext>
            </a:extLst>
          </p:cNvPr>
          <p:cNvSpPr txBox="1">
            <a:spLocks/>
          </p:cNvSpPr>
          <p:nvPr/>
        </p:nvSpPr>
        <p:spPr>
          <a:xfrm>
            <a:off x="838200" y="149226"/>
            <a:ext cx="10795000" cy="1112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Properties of a raster dataset</a:t>
            </a:r>
          </a:p>
        </p:txBody>
      </p:sp>
    </p:spTree>
    <p:extLst>
      <p:ext uri="{BB962C8B-B14F-4D97-AF65-F5344CB8AC3E}">
        <p14:creationId xmlns:p14="http://schemas.microsoft.com/office/powerpoint/2010/main" val="1721770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E7DFB662-862D-E641-A621-0A7AF838A074}"/>
              </a:ext>
            </a:extLst>
          </p:cNvPr>
          <p:cNvSpPr/>
          <p:nvPr/>
        </p:nvSpPr>
        <p:spPr>
          <a:xfrm rot="19108326">
            <a:off x="3418935" y="2924808"/>
            <a:ext cx="4024659" cy="285201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2B1AF3F-AEB8-E445-8E65-375591BB6499}"/>
              </a:ext>
            </a:extLst>
          </p:cNvPr>
          <p:cNvSpPr/>
          <p:nvPr/>
        </p:nvSpPr>
        <p:spPr>
          <a:xfrm rot="19108326">
            <a:off x="2329071" y="4916108"/>
            <a:ext cx="1897521" cy="187816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818F07D-2837-BB43-BF21-F8A61A3C1FEC}"/>
              </a:ext>
            </a:extLst>
          </p:cNvPr>
          <p:cNvSpPr/>
          <p:nvPr/>
        </p:nvSpPr>
        <p:spPr>
          <a:xfrm rot="19108326">
            <a:off x="1372135" y="1777402"/>
            <a:ext cx="5473479" cy="29210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2506BA4-0B84-AD4B-A1CD-3DCA92465A37}"/>
              </a:ext>
            </a:extLst>
          </p:cNvPr>
          <p:cNvGrpSpPr/>
          <p:nvPr/>
        </p:nvGrpSpPr>
        <p:grpSpPr>
          <a:xfrm>
            <a:off x="2403493" y="1793618"/>
            <a:ext cx="4007549" cy="4862766"/>
            <a:chOff x="5184793" y="1068786"/>
            <a:chExt cx="4007549" cy="48627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84A7D03-C8C6-A44C-89B0-7508701705F1}"/>
                </a:ext>
              </a:extLst>
            </p:cNvPr>
            <p:cNvGrpSpPr/>
            <p:nvPr/>
          </p:nvGrpSpPr>
          <p:grpSpPr>
            <a:xfrm>
              <a:off x="6577202" y="2025300"/>
              <a:ext cx="2615140" cy="2559164"/>
              <a:chOff x="3016183" y="2330950"/>
              <a:chExt cx="2615140" cy="255916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0349A95-D195-E245-B0D7-12F26EEBDB91}"/>
                  </a:ext>
                </a:extLst>
              </p:cNvPr>
              <p:cNvGrpSpPr/>
              <p:nvPr/>
            </p:nvGrpSpPr>
            <p:grpSpPr>
              <a:xfrm>
                <a:off x="3016183" y="2330950"/>
                <a:ext cx="2615140" cy="2559164"/>
                <a:chOff x="6893340" y="2247545"/>
                <a:chExt cx="3344869" cy="3273274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69623C7-8FD5-B34F-85B4-4409DDC55B38}"/>
                    </a:ext>
                  </a:extLst>
                </p:cNvPr>
                <p:cNvGrpSpPr/>
                <p:nvPr/>
              </p:nvGrpSpPr>
              <p:grpSpPr>
                <a:xfrm>
                  <a:off x="9702670" y="2247545"/>
                  <a:ext cx="535539" cy="2761438"/>
                  <a:chOff x="9702670" y="2247545"/>
                  <a:chExt cx="535539" cy="2761438"/>
                </a:xfrm>
              </p:grpSpPr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A5DCEB2B-123E-064C-8458-F89A4DEBDEAC}"/>
                      </a:ext>
                    </a:extLst>
                  </p:cNvPr>
                  <p:cNvSpPr txBox="1"/>
                  <p:nvPr/>
                </p:nvSpPr>
                <p:spPr>
                  <a:xfrm>
                    <a:off x="9702670" y="3392069"/>
                    <a:ext cx="535539" cy="47239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17</a:t>
                    </a:r>
                  </a:p>
                </p:txBody>
              </p: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9DAA287C-7D7E-7B4D-BCC3-AC6BB715A498}"/>
                      </a:ext>
                    </a:extLst>
                  </p:cNvPr>
                  <p:cNvCxnSpPr>
                    <a:cxnSpLocks/>
                    <a:stCxn id="7" idx="0"/>
                  </p:cNvCxnSpPr>
                  <p:nvPr/>
                </p:nvCxnSpPr>
                <p:spPr>
                  <a:xfrm flipV="1">
                    <a:off x="9970440" y="2247545"/>
                    <a:ext cx="0" cy="1144524"/>
                  </a:xfrm>
                  <a:prstGeom prst="line">
                    <a:avLst/>
                  </a:prstGeom>
                  <a:ln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6B85745C-060B-2842-B116-63A8767D5888}"/>
                      </a:ext>
                    </a:extLst>
                  </p:cNvPr>
                  <p:cNvCxnSpPr>
                    <a:cxnSpLocks/>
                    <a:endCxn id="7" idx="2"/>
                  </p:cNvCxnSpPr>
                  <p:nvPr/>
                </p:nvCxnSpPr>
                <p:spPr>
                  <a:xfrm flipV="1">
                    <a:off x="9970440" y="3864461"/>
                    <a:ext cx="0" cy="1144522"/>
                  </a:xfrm>
                  <a:prstGeom prst="line">
                    <a:avLst/>
                  </a:prstGeom>
                  <a:ln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2649673F-33C1-F643-BAC1-3430B0433806}"/>
                    </a:ext>
                  </a:extLst>
                </p:cNvPr>
                <p:cNvGrpSpPr/>
                <p:nvPr/>
              </p:nvGrpSpPr>
              <p:grpSpPr>
                <a:xfrm>
                  <a:off x="6893340" y="5048428"/>
                  <a:ext cx="2796326" cy="472391"/>
                  <a:chOff x="6893340" y="5048428"/>
                  <a:chExt cx="2796326" cy="472391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63CAB74-1F9C-C846-A4DE-E17020C636BB}"/>
                      </a:ext>
                    </a:extLst>
                  </p:cNvPr>
                  <p:cNvSpPr txBox="1"/>
                  <p:nvPr/>
                </p:nvSpPr>
                <p:spPr>
                  <a:xfrm>
                    <a:off x="8046966" y="5048428"/>
                    <a:ext cx="535539" cy="47239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17</a:t>
                    </a: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6C861CA9-1456-9241-902C-1AFD17E58250}"/>
                      </a:ext>
                    </a:extLst>
                  </p:cNvPr>
                  <p:cNvCxnSpPr>
                    <a:cxnSpLocks/>
                    <a:stCxn id="6" idx="3"/>
                  </p:cNvCxnSpPr>
                  <p:nvPr/>
                </p:nvCxnSpPr>
                <p:spPr>
                  <a:xfrm>
                    <a:off x="8582504" y="5284621"/>
                    <a:ext cx="1107162" cy="0"/>
                  </a:xfrm>
                  <a:prstGeom prst="line">
                    <a:avLst/>
                  </a:prstGeom>
                  <a:ln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0F8E2814-9E05-1D4D-8DBD-0423A6E7A9D3}"/>
                      </a:ext>
                    </a:extLst>
                  </p:cNvPr>
                  <p:cNvCxnSpPr>
                    <a:cxnSpLocks/>
                    <a:stCxn id="6" idx="1"/>
                  </p:cNvCxnSpPr>
                  <p:nvPr/>
                </p:nvCxnSpPr>
                <p:spPr>
                  <a:xfrm flipH="1">
                    <a:off x="6893340" y="5284620"/>
                    <a:ext cx="1153627" cy="0"/>
                  </a:xfrm>
                  <a:prstGeom prst="line">
                    <a:avLst/>
                  </a:prstGeom>
                  <a:ln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9ACD714E-4410-8D42-8582-860D19319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26349" y="2349215"/>
                <a:ext cx="2140727" cy="2140727"/>
              </a:xfrm>
              <a:prstGeom prst="rect">
                <a:avLst/>
              </a:prstGeom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BDC5847-B6F7-4A4D-8E38-F0A5D4838856}"/>
                </a:ext>
              </a:extLst>
            </p:cNvPr>
            <p:cNvGrpSpPr/>
            <p:nvPr/>
          </p:nvGrpSpPr>
          <p:grpSpPr>
            <a:xfrm>
              <a:off x="5213187" y="3915851"/>
              <a:ext cx="1882799" cy="2015701"/>
              <a:chOff x="2009687" y="3857135"/>
              <a:chExt cx="1882799" cy="2015701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03F57F5-9C17-4440-B82F-735C8D6ACB9A}"/>
                  </a:ext>
                </a:extLst>
              </p:cNvPr>
              <p:cNvSpPr/>
              <p:nvPr/>
            </p:nvSpPr>
            <p:spPr>
              <a:xfrm>
                <a:off x="3755326" y="3857135"/>
                <a:ext cx="137160" cy="13716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03AB107-7FC1-7646-84E6-499998E5C52D}"/>
                  </a:ext>
                </a:extLst>
              </p:cNvPr>
              <p:cNvGrpSpPr/>
              <p:nvPr/>
            </p:nvGrpSpPr>
            <p:grpSpPr>
              <a:xfrm>
                <a:off x="2748050" y="3857135"/>
                <a:ext cx="1142864" cy="1639812"/>
                <a:chOff x="2748050" y="3857135"/>
                <a:chExt cx="1142864" cy="1639812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5460B129-7250-684B-8352-DBBC9E4382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48050" y="3857135"/>
                  <a:ext cx="1007276" cy="101918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04F67F7-582E-CD49-8945-705A26DA2A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73955" y="3988078"/>
                  <a:ext cx="516959" cy="15088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07BE654-460C-464C-977F-8F8BDEC6805D}"/>
                    </a:ext>
                  </a:extLst>
                </p:cNvPr>
                <p:cNvSpPr/>
                <p:nvPr/>
              </p:nvSpPr>
              <p:spPr>
                <a:xfrm>
                  <a:off x="2750690" y="4876322"/>
                  <a:ext cx="620625" cy="62062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CF23D2-CA6F-6E47-807C-1F35C4F963AD}"/>
                  </a:ext>
                </a:extLst>
              </p:cNvPr>
              <p:cNvSpPr txBox="1"/>
              <p:nvPr/>
            </p:nvSpPr>
            <p:spPr>
              <a:xfrm>
                <a:off x="2009687" y="5048805"/>
                <a:ext cx="760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 km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A8F2D3F-369B-DD43-BFE9-FD45771F5058}"/>
                  </a:ext>
                </a:extLst>
              </p:cNvPr>
              <p:cNvSpPr txBox="1"/>
              <p:nvPr/>
            </p:nvSpPr>
            <p:spPr>
              <a:xfrm>
                <a:off x="2710099" y="5503504"/>
                <a:ext cx="760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 km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E4A0B15-2AED-EB4B-BBFF-F7CEC359CE25}"/>
                </a:ext>
              </a:extLst>
            </p:cNvPr>
            <p:cNvGrpSpPr/>
            <p:nvPr/>
          </p:nvGrpSpPr>
          <p:grpSpPr>
            <a:xfrm>
              <a:off x="5184793" y="1869393"/>
              <a:ext cx="1131871" cy="2530402"/>
              <a:chOff x="5184793" y="1869393"/>
              <a:chExt cx="1131871" cy="2530402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C79F4A54-0CA2-F042-A23D-2180EC5FF79F}"/>
                  </a:ext>
                </a:extLst>
              </p:cNvPr>
              <p:cNvGrpSpPr/>
              <p:nvPr/>
            </p:nvGrpSpPr>
            <p:grpSpPr>
              <a:xfrm>
                <a:off x="5943039" y="2043092"/>
                <a:ext cx="373625" cy="2141671"/>
                <a:chOff x="6018340" y="1984849"/>
                <a:chExt cx="373625" cy="2141671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E1D54CC-AC4B-984E-B5CB-EF0E22E64DAF}"/>
                    </a:ext>
                  </a:extLst>
                </p:cNvPr>
                <p:cNvCxnSpPr/>
                <p:nvPr/>
              </p:nvCxnSpPr>
              <p:spPr>
                <a:xfrm>
                  <a:off x="6209071" y="1984849"/>
                  <a:ext cx="0" cy="21407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3B4D55D5-759A-B844-83E5-6EA946EEE4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8340" y="4126520"/>
                  <a:ext cx="37262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70AE0F72-EFDF-DB43-901A-CF30EC46F8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9336" y="1984849"/>
                  <a:ext cx="37262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6BDB780-AB51-1649-8212-BA6D76FE3648}"/>
                  </a:ext>
                </a:extLst>
              </p:cNvPr>
              <p:cNvSpPr txBox="1"/>
              <p:nvPr/>
            </p:nvSpPr>
            <p:spPr>
              <a:xfrm>
                <a:off x="5234289" y="1869393"/>
                <a:ext cx="702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42</a:t>
                </a:r>
                <a:r>
                  <a:rPr lang="en-US" baseline="30000" dirty="0"/>
                  <a:t>o</a:t>
                </a:r>
                <a:r>
                  <a:rPr lang="en-US" dirty="0"/>
                  <a:t> 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0DA0E10-0272-5546-BAD3-76422AE3552F}"/>
                  </a:ext>
                </a:extLst>
              </p:cNvPr>
              <p:cNvSpPr txBox="1"/>
              <p:nvPr/>
            </p:nvSpPr>
            <p:spPr>
              <a:xfrm>
                <a:off x="5184793" y="4030463"/>
                <a:ext cx="702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40</a:t>
                </a:r>
                <a:r>
                  <a:rPr lang="en-US" baseline="30000" dirty="0"/>
                  <a:t>o</a:t>
                </a:r>
                <a:r>
                  <a:rPr lang="en-US" dirty="0"/>
                  <a:t> N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8CBFEE6-652A-DF4D-9F42-4C82C2A7CEBF}"/>
                </a:ext>
              </a:extLst>
            </p:cNvPr>
            <p:cNvGrpSpPr/>
            <p:nvPr/>
          </p:nvGrpSpPr>
          <p:grpSpPr>
            <a:xfrm>
              <a:off x="6250897" y="1068786"/>
              <a:ext cx="2914978" cy="781930"/>
              <a:chOff x="6250897" y="776686"/>
              <a:chExt cx="2914978" cy="781930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EECE2F76-1293-1546-932D-52878C1648A8}"/>
                  </a:ext>
                </a:extLst>
              </p:cNvPr>
              <p:cNvGrpSpPr/>
              <p:nvPr/>
            </p:nvGrpSpPr>
            <p:grpSpPr>
              <a:xfrm rot="5400000">
                <a:off x="7491765" y="300968"/>
                <a:ext cx="373625" cy="2141671"/>
                <a:chOff x="6018340" y="1984849"/>
                <a:chExt cx="373625" cy="2141671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D2839CC4-9AE6-A24A-928B-487A6E680C44}"/>
                    </a:ext>
                  </a:extLst>
                </p:cNvPr>
                <p:cNvCxnSpPr/>
                <p:nvPr/>
              </p:nvCxnSpPr>
              <p:spPr>
                <a:xfrm>
                  <a:off x="6209071" y="1984849"/>
                  <a:ext cx="0" cy="21407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F41AFD8C-12F6-9245-B6FC-AE3243C2A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8340" y="4126520"/>
                  <a:ext cx="37262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87D1772C-26DD-D54F-8A37-9AC9E2DC97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9336" y="1984849"/>
                  <a:ext cx="37262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A4D71B9-ECA4-794B-B708-29E8F22EF0E4}"/>
                  </a:ext>
                </a:extLst>
              </p:cNvPr>
              <p:cNvSpPr txBox="1"/>
              <p:nvPr/>
            </p:nvSpPr>
            <p:spPr>
              <a:xfrm>
                <a:off x="6250897" y="777462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122</a:t>
                </a:r>
                <a:r>
                  <a:rPr lang="en-US" baseline="30000" dirty="0"/>
                  <a:t>o</a:t>
                </a:r>
                <a:r>
                  <a:rPr lang="en-US" dirty="0"/>
                  <a:t> W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1424CA3-AD2D-B145-AE61-C0315A0F8458}"/>
                  </a:ext>
                </a:extLst>
              </p:cNvPr>
              <p:cNvSpPr txBox="1"/>
              <p:nvPr/>
            </p:nvSpPr>
            <p:spPr>
              <a:xfrm>
                <a:off x="8290314" y="776686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120</a:t>
                </a:r>
                <a:r>
                  <a:rPr lang="en-US" baseline="30000" dirty="0"/>
                  <a:t>o</a:t>
                </a:r>
                <a:r>
                  <a:rPr lang="en-US" dirty="0"/>
                  <a:t> W</a:t>
                </a:r>
              </a:p>
            </p:txBody>
          </p: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E0BFDCBC-D706-9240-B75B-109CBD8D8515}"/>
              </a:ext>
            </a:extLst>
          </p:cNvPr>
          <p:cNvSpPr txBox="1"/>
          <p:nvPr/>
        </p:nvSpPr>
        <p:spPr>
          <a:xfrm>
            <a:off x="1828574" y="1793618"/>
            <a:ext cx="1140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Extent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B8ECCF9-FC14-564C-B814-4EA1DB56D6D7}"/>
              </a:ext>
            </a:extLst>
          </p:cNvPr>
          <p:cNvSpPr txBox="1"/>
          <p:nvPr/>
        </p:nvSpPr>
        <p:spPr>
          <a:xfrm>
            <a:off x="568741" y="5919150"/>
            <a:ext cx="1775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Resolution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9AD9EBF-2555-3645-9F29-8FCD68D90379}"/>
              </a:ext>
            </a:extLst>
          </p:cNvPr>
          <p:cNvSpPr txBox="1"/>
          <p:nvPr/>
        </p:nvSpPr>
        <p:spPr>
          <a:xfrm>
            <a:off x="6411042" y="5388887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Dimensions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B944441-6B45-7D41-8B7C-628D39474E13}"/>
              </a:ext>
            </a:extLst>
          </p:cNvPr>
          <p:cNvSpPr txBox="1"/>
          <p:nvPr/>
        </p:nvSpPr>
        <p:spPr>
          <a:xfrm>
            <a:off x="8412394" y="2778891"/>
            <a:ext cx="2933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*With any two of these, you can calculate the 3</a:t>
            </a:r>
            <a:r>
              <a:rPr lang="en-US" sz="2000" baseline="30000" dirty="0"/>
              <a:t>rd</a:t>
            </a:r>
            <a:r>
              <a:rPr lang="en-US" sz="2000" dirty="0"/>
              <a:t>.</a:t>
            </a:r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E5218209-5F8D-CB4A-8F84-ABDB52D8ECB2}"/>
              </a:ext>
            </a:extLst>
          </p:cNvPr>
          <p:cNvSpPr txBox="1">
            <a:spLocks/>
          </p:cNvSpPr>
          <p:nvPr/>
        </p:nvSpPr>
        <p:spPr>
          <a:xfrm>
            <a:off x="838200" y="149226"/>
            <a:ext cx="10795000" cy="1112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Properties of a raster dataset</a:t>
            </a:r>
          </a:p>
        </p:txBody>
      </p:sp>
    </p:spTree>
    <p:extLst>
      <p:ext uri="{BB962C8B-B14F-4D97-AF65-F5344CB8AC3E}">
        <p14:creationId xmlns:p14="http://schemas.microsoft.com/office/powerpoint/2010/main" val="1004887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6218D135-ABAF-9440-9081-AFE298DC4356}"/>
              </a:ext>
            </a:extLst>
          </p:cNvPr>
          <p:cNvSpPr/>
          <p:nvPr/>
        </p:nvSpPr>
        <p:spPr>
          <a:xfrm rot="19108326">
            <a:off x="3418935" y="2924808"/>
            <a:ext cx="4024659" cy="285201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E82D5F9-D180-BF4F-8666-8300343947FE}"/>
              </a:ext>
            </a:extLst>
          </p:cNvPr>
          <p:cNvSpPr/>
          <p:nvPr/>
        </p:nvSpPr>
        <p:spPr>
          <a:xfrm rot="19108326">
            <a:off x="2329071" y="4916108"/>
            <a:ext cx="1897521" cy="187816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818F07D-2837-BB43-BF21-F8A61A3C1FEC}"/>
              </a:ext>
            </a:extLst>
          </p:cNvPr>
          <p:cNvSpPr/>
          <p:nvPr/>
        </p:nvSpPr>
        <p:spPr>
          <a:xfrm rot="19108326">
            <a:off x="1372135" y="1777402"/>
            <a:ext cx="5473479" cy="29210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FBB21-ACDA-984C-9F01-5593E04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26"/>
            <a:ext cx="10795000" cy="1112194"/>
          </a:xfrm>
        </p:spPr>
        <p:txBody>
          <a:bodyPr>
            <a:normAutofit/>
          </a:bodyPr>
          <a:lstStyle/>
          <a:p>
            <a:r>
              <a:rPr lang="en-US" dirty="0"/>
              <a:t>Properties of a raster dataset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2506BA4-0B84-AD4B-A1CD-3DCA92465A37}"/>
              </a:ext>
            </a:extLst>
          </p:cNvPr>
          <p:cNvGrpSpPr/>
          <p:nvPr/>
        </p:nvGrpSpPr>
        <p:grpSpPr>
          <a:xfrm>
            <a:off x="2403493" y="1793618"/>
            <a:ext cx="4007549" cy="4862766"/>
            <a:chOff x="5184793" y="1068786"/>
            <a:chExt cx="4007549" cy="48627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84A7D03-C8C6-A44C-89B0-7508701705F1}"/>
                </a:ext>
              </a:extLst>
            </p:cNvPr>
            <p:cNvGrpSpPr/>
            <p:nvPr/>
          </p:nvGrpSpPr>
          <p:grpSpPr>
            <a:xfrm>
              <a:off x="6577202" y="2025300"/>
              <a:ext cx="2615140" cy="2559164"/>
              <a:chOff x="3016183" y="2330950"/>
              <a:chExt cx="2615140" cy="255916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0349A95-D195-E245-B0D7-12F26EEBDB91}"/>
                  </a:ext>
                </a:extLst>
              </p:cNvPr>
              <p:cNvGrpSpPr/>
              <p:nvPr/>
            </p:nvGrpSpPr>
            <p:grpSpPr>
              <a:xfrm>
                <a:off x="3016183" y="2330950"/>
                <a:ext cx="2615140" cy="2559164"/>
                <a:chOff x="6893340" y="2247545"/>
                <a:chExt cx="3344869" cy="3273274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69623C7-8FD5-B34F-85B4-4409DDC55B38}"/>
                    </a:ext>
                  </a:extLst>
                </p:cNvPr>
                <p:cNvGrpSpPr/>
                <p:nvPr/>
              </p:nvGrpSpPr>
              <p:grpSpPr>
                <a:xfrm>
                  <a:off x="9702670" y="2247545"/>
                  <a:ext cx="535539" cy="2761438"/>
                  <a:chOff x="9702670" y="2247545"/>
                  <a:chExt cx="535539" cy="2761438"/>
                </a:xfrm>
              </p:grpSpPr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A5DCEB2B-123E-064C-8458-F89A4DEBDEAC}"/>
                      </a:ext>
                    </a:extLst>
                  </p:cNvPr>
                  <p:cNvSpPr txBox="1"/>
                  <p:nvPr/>
                </p:nvSpPr>
                <p:spPr>
                  <a:xfrm>
                    <a:off x="9702670" y="3392069"/>
                    <a:ext cx="535539" cy="47239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17</a:t>
                    </a:r>
                  </a:p>
                </p:txBody>
              </p: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9DAA287C-7D7E-7B4D-BCC3-AC6BB715A498}"/>
                      </a:ext>
                    </a:extLst>
                  </p:cNvPr>
                  <p:cNvCxnSpPr>
                    <a:cxnSpLocks/>
                    <a:stCxn id="7" idx="0"/>
                  </p:cNvCxnSpPr>
                  <p:nvPr/>
                </p:nvCxnSpPr>
                <p:spPr>
                  <a:xfrm flipV="1">
                    <a:off x="9970440" y="2247545"/>
                    <a:ext cx="0" cy="1144524"/>
                  </a:xfrm>
                  <a:prstGeom prst="line">
                    <a:avLst/>
                  </a:prstGeom>
                  <a:ln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6B85745C-060B-2842-B116-63A8767D5888}"/>
                      </a:ext>
                    </a:extLst>
                  </p:cNvPr>
                  <p:cNvCxnSpPr>
                    <a:cxnSpLocks/>
                    <a:endCxn id="7" idx="2"/>
                  </p:cNvCxnSpPr>
                  <p:nvPr/>
                </p:nvCxnSpPr>
                <p:spPr>
                  <a:xfrm flipV="1">
                    <a:off x="9970440" y="3864461"/>
                    <a:ext cx="0" cy="1144522"/>
                  </a:xfrm>
                  <a:prstGeom prst="line">
                    <a:avLst/>
                  </a:prstGeom>
                  <a:ln>
                    <a:headEnd type="arrow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2649673F-33C1-F643-BAC1-3430B0433806}"/>
                    </a:ext>
                  </a:extLst>
                </p:cNvPr>
                <p:cNvGrpSpPr/>
                <p:nvPr/>
              </p:nvGrpSpPr>
              <p:grpSpPr>
                <a:xfrm>
                  <a:off x="6893340" y="5048428"/>
                  <a:ext cx="2796326" cy="472391"/>
                  <a:chOff x="6893340" y="5048428"/>
                  <a:chExt cx="2796326" cy="472391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63CAB74-1F9C-C846-A4DE-E17020C636BB}"/>
                      </a:ext>
                    </a:extLst>
                  </p:cNvPr>
                  <p:cNvSpPr txBox="1"/>
                  <p:nvPr/>
                </p:nvSpPr>
                <p:spPr>
                  <a:xfrm>
                    <a:off x="8046966" y="5048428"/>
                    <a:ext cx="535539" cy="47239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17</a:t>
                    </a:r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6C861CA9-1456-9241-902C-1AFD17E58250}"/>
                      </a:ext>
                    </a:extLst>
                  </p:cNvPr>
                  <p:cNvCxnSpPr>
                    <a:cxnSpLocks/>
                    <a:stCxn id="6" idx="3"/>
                  </p:cNvCxnSpPr>
                  <p:nvPr/>
                </p:nvCxnSpPr>
                <p:spPr>
                  <a:xfrm>
                    <a:off x="8582504" y="5284621"/>
                    <a:ext cx="1107162" cy="0"/>
                  </a:xfrm>
                  <a:prstGeom prst="line">
                    <a:avLst/>
                  </a:prstGeom>
                  <a:ln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0F8E2814-9E05-1D4D-8DBD-0423A6E7A9D3}"/>
                      </a:ext>
                    </a:extLst>
                  </p:cNvPr>
                  <p:cNvCxnSpPr>
                    <a:cxnSpLocks/>
                    <a:stCxn id="6" idx="1"/>
                  </p:cNvCxnSpPr>
                  <p:nvPr/>
                </p:nvCxnSpPr>
                <p:spPr>
                  <a:xfrm flipH="1">
                    <a:off x="6893340" y="5284620"/>
                    <a:ext cx="1153627" cy="0"/>
                  </a:xfrm>
                  <a:prstGeom prst="line">
                    <a:avLst/>
                  </a:prstGeom>
                  <a:ln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9ACD714E-4410-8D42-8582-860D19319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26349" y="2349215"/>
                <a:ext cx="2140727" cy="2140727"/>
              </a:xfrm>
              <a:prstGeom prst="rect">
                <a:avLst/>
              </a:prstGeom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BDC5847-B6F7-4A4D-8E38-F0A5D4838856}"/>
                </a:ext>
              </a:extLst>
            </p:cNvPr>
            <p:cNvGrpSpPr/>
            <p:nvPr/>
          </p:nvGrpSpPr>
          <p:grpSpPr>
            <a:xfrm>
              <a:off x="5213187" y="3915851"/>
              <a:ext cx="1882799" cy="2015701"/>
              <a:chOff x="2009687" y="3857135"/>
              <a:chExt cx="1882799" cy="2015701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03F57F5-9C17-4440-B82F-735C8D6ACB9A}"/>
                  </a:ext>
                </a:extLst>
              </p:cNvPr>
              <p:cNvSpPr/>
              <p:nvPr/>
            </p:nvSpPr>
            <p:spPr>
              <a:xfrm>
                <a:off x="3755326" y="3857135"/>
                <a:ext cx="137160" cy="13716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03AB107-7FC1-7646-84E6-499998E5C52D}"/>
                  </a:ext>
                </a:extLst>
              </p:cNvPr>
              <p:cNvGrpSpPr/>
              <p:nvPr/>
            </p:nvGrpSpPr>
            <p:grpSpPr>
              <a:xfrm>
                <a:off x="2748050" y="3857135"/>
                <a:ext cx="1142864" cy="1639812"/>
                <a:chOff x="2748050" y="3857135"/>
                <a:chExt cx="1142864" cy="1639812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5460B129-7250-684B-8352-DBBC9E4382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48050" y="3857135"/>
                  <a:ext cx="1007276" cy="101918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04F67F7-582E-CD49-8945-705A26DA2A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73955" y="3988078"/>
                  <a:ext cx="516959" cy="15088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07BE654-460C-464C-977F-8F8BDEC6805D}"/>
                    </a:ext>
                  </a:extLst>
                </p:cNvPr>
                <p:cNvSpPr/>
                <p:nvPr/>
              </p:nvSpPr>
              <p:spPr>
                <a:xfrm>
                  <a:off x="2750690" y="4876322"/>
                  <a:ext cx="620625" cy="62062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1CF23D2-CA6F-6E47-807C-1F35C4F963AD}"/>
                  </a:ext>
                </a:extLst>
              </p:cNvPr>
              <p:cNvSpPr txBox="1"/>
              <p:nvPr/>
            </p:nvSpPr>
            <p:spPr>
              <a:xfrm>
                <a:off x="2009687" y="5048805"/>
                <a:ext cx="760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 km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A8F2D3F-369B-DD43-BFE9-FD45771F5058}"/>
                  </a:ext>
                </a:extLst>
              </p:cNvPr>
              <p:cNvSpPr txBox="1"/>
              <p:nvPr/>
            </p:nvSpPr>
            <p:spPr>
              <a:xfrm>
                <a:off x="2710099" y="5503504"/>
                <a:ext cx="760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 km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E4A0B15-2AED-EB4B-BBFF-F7CEC359CE25}"/>
                </a:ext>
              </a:extLst>
            </p:cNvPr>
            <p:cNvGrpSpPr/>
            <p:nvPr/>
          </p:nvGrpSpPr>
          <p:grpSpPr>
            <a:xfrm>
              <a:off x="5184793" y="1869393"/>
              <a:ext cx="1131871" cy="2530402"/>
              <a:chOff x="5184793" y="1869393"/>
              <a:chExt cx="1131871" cy="2530402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C79F4A54-0CA2-F042-A23D-2180EC5FF79F}"/>
                  </a:ext>
                </a:extLst>
              </p:cNvPr>
              <p:cNvGrpSpPr/>
              <p:nvPr/>
            </p:nvGrpSpPr>
            <p:grpSpPr>
              <a:xfrm>
                <a:off x="5943039" y="2043092"/>
                <a:ext cx="373625" cy="2141671"/>
                <a:chOff x="6018340" y="1984849"/>
                <a:chExt cx="373625" cy="2141671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E1D54CC-AC4B-984E-B5CB-EF0E22E64DAF}"/>
                    </a:ext>
                  </a:extLst>
                </p:cNvPr>
                <p:cNvCxnSpPr/>
                <p:nvPr/>
              </p:nvCxnSpPr>
              <p:spPr>
                <a:xfrm>
                  <a:off x="6209071" y="1984849"/>
                  <a:ext cx="0" cy="21407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3B4D55D5-759A-B844-83E5-6EA946EEE4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8340" y="4126520"/>
                  <a:ext cx="37262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70AE0F72-EFDF-DB43-901A-CF30EC46F8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9336" y="1984849"/>
                  <a:ext cx="37262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6BDB780-AB51-1649-8212-BA6D76FE3648}"/>
                  </a:ext>
                </a:extLst>
              </p:cNvPr>
              <p:cNvSpPr txBox="1"/>
              <p:nvPr/>
            </p:nvSpPr>
            <p:spPr>
              <a:xfrm>
                <a:off x="5234289" y="1869393"/>
                <a:ext cx="702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42</a:t>
                </a:r>
                <a:r>
                  <a:rPr lang="en-US" baseline="30000" dirty="0"/>
                  <a:t>o</a:t>
                </a:r>
                <a:r>
                  <a:rPr lang="en-US" dirty="0"/>
                  <a:t> 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0DA0E10-0272-5546-BAD3-76422AE3552F}"/>
                  </a:ext>
                </a:extLst>
              </p:cNvPr>
              <p:cNvSpPr txBox="1"/>
              <p:nvPr/>
            </p:nvSpPr>
            <p:spPr>
              <a:xfrm>
                <a:off x="5184793" y="4030463"/>
                <a:ext cx="702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40</a:t>
                </a:r>
                <a:r>
                  <a:rPr lang="en-US" baseline="30000" dirty="0"/>
                  <a:t>o</a:t>
                </a:r>
                <a:r>
                  <a:rPr lang="en-US" dirty="0"/>
                  <a:t> N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8CBFEE6-652A-DF4D-9F42-4C82C2A7CEBF}"/>
                </a:ext>
              </a:extLst>
            </p:cNvPr>
            <p:cNvGrpSpPr/>
            <p:nvPr/>
          </p:nvGrpSpPr>
          <p:grpSpPr>
            <a:xfrm>
              <a:off x="6250897" y="1068786"/>
              <a:ext cx="2914978" cy="781930"/>
              <a:chOff x="6250897" y="776686"/>
              <a:chExt cx="2914978" cy="781930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EECE2F76-1293-1546-932D-52878C1648A8}"/>
                  </a:ext>
                </a:extLst>
              </p:cNvPr>
              <p:cNvGrpSpPr/>
              <p:nvPr/>
            </p:nvGrpSpPr>
            <p:grpSpPr>
              <a:xfrm rot="5400000">
                <a:off x="7491765" y="300968"/>
                <a:ext cx="373625" cy="2141671"/>
                <a:chOff x="6018340" y="1984849"/>
                <a:chExt cx="373625" cy="2141671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D2839CC4-9AE6-A24A-928B-487A6E680C44}"/>
                    </a:ext>
                  </a:extLst>
                </p:cNvPr>
                <p:cNvCxnSpPr/>
                <p:nvPr/>
              </p:nvCxnSpPr>
              <p:spPr>
                <a:xfrm>
                  <a:off x="6209071" y="1984849"/>
                  <a:ext cx="0" cy="21407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F41AFD8C-12F6-9245-B6FC-AE3243C2A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8340" y="4126520"/>
                  <a:ext cx="37262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87D1772C-26DD-D54F-8A37-9AC9E2DC97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9336" y="1984849"/>
                  <a:ext cx="37262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A4D71B9-ECA4-794B-B708-29E8F22EF0E4}"/>
                  </a:ext>
                </a:extLst>
              </p:cNvPr>
              <p:cNvSpPr txBox="1"/>
              <p:nvPr/>
            </p:nvSpPr>
            <p:spPr>
              <a:xfrm>
                <a:off x="6250897" y="777462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122</a:t>
                </a:r>
                <a:r>
                  <a:rPr lang="en-US" baseline="30000" dirty="0"/>
                  <a:t>o</a:t>
                </a:r>
                <a:r>
                  <a:rPr lang="en-US" dirty="0"/>
                  <a:t> W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1424CA3-AD2D-B145-AE61-C0315A0F8458}"/>
                  </a:ext>
                </a:extLst>
              </p:cNvPr>
              <p:cNvSpPr txBox="1"/>
              <p:nvPr/>
            </p:nvSpPr>
            <p:spPr>
              <a:xfrm>
                <a:off x="8290314" y="776686"/>
                <a:ext cx="875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120</a:t>
                </a:r>
                <a:r>
                  <a:rPr lang="en-US" baseline="30000" dirty="0"/>
                  <a:t>o</a:t>
                </a:r>
                <a:r>
                  <a:rPr lang="en-US" dirty="0"/>
                  <a:t> W</a:t>
                </a: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0A9E307-9802-9C43-884E-C44CFFE5CC8F}"/>
              </a:ext>
            </a:extLst>
          </p:cNvPr>
          <p:cNvGrpSpPr/>
          <p:nvPr/>
        </p:nvGrpSpPr>
        <p:grpSpPr>
          <a:xfrm>
            <a:off x="8374560" y="1469540"/>
            <a:ext cx="3353316" cy="3919347"/>
            <a:chOff x="1877190" y="2841694"/>
            <a:chExt cx="3353316" cy="3919347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6E35FCA-248A-0047-B7A6-B9CE06BFDE6A}"/>
                </a:ext>
              </a:extLst>
            </p:cNvPr>
            <p:cNvSpPr txBox="1"/>
            <p:nvPr/>
          </p:nvSpPr>
          <p:spPr>
            <a:xfrm>
              <a:off x="2147100" y="2841694"/>
              <a:ext cx="2813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Reference system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F0775829-E268-6748-8ECC-0D1AF8B7282E}"/>
                </a:ext>
              </a:extLst>
            </p:cNvPr>
            <p:cNvGrpSpPr/>
            <p:nvPr/>
          </p:nvGrpSpPr>
          <p:grpSpPr>
            <a:xfrm>
              <a:off x="1877190" y="3325115"/>
              <a:ext cx="3353316" cy="3435926"/>
              <a:chOff x="1877190" y="3325115"/>
              <a:chExt cx="3353316" cy="3435926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7680B800-B98B-364B-9A9B-6F3901C39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77190" y="3325115"/>
                <a:ext cx="3353316" cy="3297427"/>
              </a:xfrm>
              <a:prstGeom prst="rect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81526C5-0BD2-514B-9457-EE2A7A8FE2A9}"/>
                  </a:ext>
                </a:extLst>
              </p:cNvPr>
              <p:cNvSpPr txBox="1"/>
              <p:nvPr/>
            </p:nvSpPr>
            <p:spPr>
              <a:xfrm>
                <a:off x="3953618" y="6484042"/>
                <a:ext cx="12768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hlinkClick r:id="rId4"/>
                  </a:rPr>
                  <a:t>EarthDataScience</a:t>
                </a:r>
                <a:endParaRPr lang="en-US" sz="1200" dirty="0"/>
              </a:p>
            </p:txBody>
          </p: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E0BFDCBC-D706-9240-B75B-109CBD8D8515}"/>
              </a:ext>
            </a:extLst>
          </p:cNvPr>
          <p:cNvSpPr txBox="1"/>
          <p:nvPr/>
        </p:nvSpPr>
        <p:spPr>
          <a:xfrm>
            <a:off x="1828574" y="1793618"/>
            <a:ext cx="1140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Extent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764E9A-1A7A-D64F-9576-B18ED6AD6D18}"/>
              </a:ext>
            </a:extLst>
          </p:cNvPr>
          <p:cNvSpPr txBox="1"/>
          <p:nvPr/>
        </p:nvSpPr>
        <p:spPr>
          <a:xfrm>
            <a:off x="568741" y="5919150"/>
            <a:ext cx="1775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Resolution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83B419-D214-864C-8A12-800E57489117}"/>
              </a:ext>
            </a:extLst>
          </p:cNvPr>
          <p:cNvSpPr txBox="1"/>
          <p:nvPr/>
        </p:nvSpPr>
        <p:spPr>
          <a:xfrm>
            <a:off x="6411042" y="5388887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Dimensions</a:t>
            </a:r>
          </a:p>
        </p:txBody>
      </p:sp>
    </p:spTree>
    <p:extLst>
      <p:ext uri="{BB962C8B-B14F-4D97-AF65-F5344CB8AC3E}">
        <p14:creationId xmlns:p14="http://schemas.microsoft.com/office/powerpoint/2010/main" val="1236119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268</Words>
  <Application>Microsoft Macintosh PowerPoint</Application>
  <PresentationFormat>Widescreen</PresentationFormat>
  <Paragraphs>71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Introduction to spatial data</vt:lpstr>
      <vt:lpstr>What is raster data?</vt:lpstr>
      <vt:lpstr>What is raster data?</vt:lpstr>
      <vt:lpstr>… as opposed to vector data</vt:lpstr>
      <vt:lpstr>Coordinate reference system</vt:lpstr>
      <vt:lpstr>Coordinate reference system</vt:lpstr>
      <vt:lpstr>PowerPoint Presentation</vt:lpstr>
      <vt:lpstr>PowerPoint Presentation</vt:lpstr>
      <vt:lpstr>Properties of a raster dataset</vt:lpstr>
      <vt:lpstr>Today we’ll learn to: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Rasters</dc:title>
  <dc:creator>Christian John</dc:creator>
  <cp:lastModifiedBy>Christian John</cp:lastModifiedBy>
  <cp:revision>39</cp:revision>
  <dcterms:created xsi:type="dcterms:W3CDTF">2020-01-21T22:41:20Z</dcterms:created>
  <dcterms:modified xsi:type="dcterms:W3CDTF">2024-01-31T17:18:00Z</dcterms:modified>
</cp:coreProperties>
</file>